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2aeac14f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92aeac14f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73556e1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73556e1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73556e1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73556e1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78878de2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78878de2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978878de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978878de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2aeac14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2aeac14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2aeac14f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2aeac14f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7154de9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7154de9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717e42a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717e42a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2aeac14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92aeac14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3dc6af15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3dc6af15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2aeac14f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92aeac14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73cecdac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73cecdac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rouplens.org/datasets/movielens/1m/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ublikationen.sulb.uni-saarland.de/bitstream/20.500.11880/26233/1/preprint_39_01.pdf" TargetMode="External"/><Relationship Id="rId4" Type="http://schemas.openxmlformats.org/officeDocument/2006/relationships/hyperlink" Target="https://www.math.hkbu.edu.hk/ICM/pdf/08-10.pdf" TargetMode="External"/><Relationship Id="rId5" Type="http://schemas.openxmlformats.org/officeDocument/2006/relationships/hyperlink" Target="https://arxiv.org/pdf/1502.07838.pdf" TargetMode="External"/><Relationship Id="rId6" Type="http://schemas.openxmlformats.org/officeDocument/2006/relationships/hyperlink" Target="https://arxiv.org/pdf/1809.02334.pdf" TargetMode="External"/><Relationship Id="rId7" Type="http://schemas.openxmlformats.org/officeDocument/2006/relationships/hyperlink" Target="https://sma.epfl.ch/~anchpcommon/publications/cime.pdf" TargetMode="External"/><Relationship Id="rId8" Type="http://schemas.openxmlformats.org/officeDocument/2006/relationships/hyperlink" Target="https://www.mathnet.ru/links/e20042a63d84df13071c35249f60ce83/vmp548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cholar.google.com/" TargetMode="External"/><Relationship Id="rId4" Type="http://schemas.openxmlformats.org/officeDocument/2006/relationships/hyperlink" Target="https://openreview.ne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980"/>
              <a:t>Принцип максимального объема в крестовых аппроксимациях матриц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solidFill>
                  <a:srgbClr val="000000"/>
                </a:solidFill>
              </a:rPr>
              <a:t>Команда “Matrix Masters”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245950" y="3673375"/>
            <a:ext cx="2773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Команда: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2) Николаев О. В.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4110950" y="4410200"/>
            <a:ext cx="90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Москва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2023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11630" l="11816" r="11946" t="15173"/>
          <a:stretch/>
        </p:blipFill>
        <p:spPr>
          <a:xfrm>
            <a:off x="8194250" y="302875"/>
            <a:ext cx="825503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Описание методов (Боря)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>
                <a:solidFill>
                  <a:schemeClr val="dk1"/>
                </a:solidFill>
              </a:rPr>
              <a:t>Алгоритм метода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>
                <a:solidFill>
                  <a:schemeClr val="dk1"/>
                </a:solidFill>
              </a:rPr>
              <a:t>Его математическое обоснование (формулировки теорем)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>
                <a:solidFill>
                  <a:schemeClr val="dk1"/>
                </a:solidFill>
              </a:rPr>
              <a:t>Сложность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>
                <a:solidFill>
                  <a:schemeClr val="dk1"/>
                </a:solidFill>
              </a:rPr>
              <a:t>Ключевые особенности, плюсы/минусы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>
                <a:solidFill>
                  <a:schemeClr val="dk1"/>
                </a:solidFill>
              </a:rPr>
              <a:t>Область применения, примеры матриц для последующих экспериментов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maxvol2 Vs. householder maxvol2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0990"/>
            <a:ext cx="9144001" cy="178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950" y="1839224"/>
            <a:ext cx="3063975" cy="11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484425" y="1127075"/>
            <a:ext cx="6477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Для ускорения работы метода maxvol2 предлагается выполнять обновление матрицы С выполняется при помощи Хаусхолдера. </a:t>
            </a:r>
            <a:r>
              <a:rPr lang="ru" sz="1200"/>
              <a:t>Сложность алгоритма снижается и составляет 𝐎(𝑴 𝒓 (𝒏 - 𝒓)) вместо 𝐎(𝑴 𝒓 (𝒏 - 𝒓)</a:t>
            </a:r>
            <a:r>
              <a:rPr b="1" baseline="30000" lang="ru" sz="1200"/>
              <a:t>2</a:t>
            </a:r>
            <a:r>
              <a:rPr lang="ru" sz="1200"/>
              <a:t>)</a:t>
            </a:r>
            <a:endParaRPr sz="600"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650" y="1880449"/>
            <a:ext cx="3020125" cy="10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2-maxvol-2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5715000" y="1143000"/>
            <a:ext cx="3117600" cy="27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Метод объединяет в себе алгоритм поиска доминирующей матрицы, а также ее расширения по столбцам и по строкам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В этом случае гарантируется оценка сложности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 sz="1300"/>
              <a:t>При этом используется особая модификация метода maxvol2, применяющая преобразование Хаусхолдера</a:t>
            </a:r>
            <a:endParaRPr sz="1300"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3000"/>
            <a:ext cx="5233623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214" y="4172413"/>
            <a:ext cx="449978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976" y="3891600"/>
            <a:ext cx="4185551" cy="113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75" y="3028949"/>
            <a:ext cx="4185552" cy="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/>
              <a:t>Optimal soil sampling design</a:t>
            </a:r>
            <a:endParaRPr b="1"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3857625" y="1152475"/>
            <a:ext cx="49746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ru" sz="1000"/>
              <a:t>Требуется определить набор точек для взятия проб почвы, по которым можно восстановить тип почв некоторой области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ru" sz="1000"/>
              <a:t>Методом rect-maxvol выбираются точки, которые достаточно хорошо позволяют приблизить всю местность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ru" sz="1000"/>
              <a:t>Его скорость работы достаточна, чтобы обработать матрицы признакового описания большого объема, что позволяет использовать на практике </a:t>
            </a:r>
            <a:endParaRPr sz="1000"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72" y="1257625"/>
            <a:ext cx="2963026" cy="324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724" y="2331775"/>
            <a:ext cx="1989627" cy="239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Результаты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1152475"/>
            <a:ext cx="85206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Графики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Изображения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Таблицы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Теоретические сравнения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/>
              <a:t>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Эксперименты (1) (</a:t>
            </a:r>
            <a:r>
              <a:rPr lang="ru"/>
              <a:t>Рекомендательные системы</a:t>
            </a:r>
            <a:r>
              <a:rPr lang="ru"/>
              <a:t>) 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MovieLens 1M Dataset (</a:t>
            </a:r>
            <a:r>
              <a:rPr lang="ru" sz="14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https://grouplens.org/datasets/movielens/1m/</a:t>
            </a:r>
            <a:r>
              <a:rPr lang="ru" sz="140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</a:rPr>
              <a:t>Стабильный набор эталонных данных. 1 млн оценок от  6000 пользователей для 4000 фильмов. Релиз 2/2003. Всего около 5% заполненных элементов в матрице (пользователь x фильм), т.е. матрица разреженная.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4">
            <a:alphaModFix/>
          </a:blip>
          <a:srcRect b="2865" l="4150" r="0" t="9775"/>
          <a:stretch/>
        </p:blipFill>
        <p:spPr>
          <a:xfrm>
            <a:off x="540300" y="2360875"/>
            <a:ext cx="4663826" cy="21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5700" y="2546572"/>
            <a:ext cx="2586226" cy="1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/>
        </p:nvSpPr>
        <p:spPr>
          <a:xfrm>
            <a:off x="311700" y="454112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Сравнение</a:t>
            </a:r>
            <a:r>
              <a:rPr lang="ru" sz="1000"/>
              <a:t> скорости работы и ошибки алгоритмов для различных малоранговых </a:t>
            </a:r>
            <a:r>
              <a:rPr lang="ru" sz="1000"/>
              <a:t>аппроксимаций (см. левый график)</a:t>
            </a:r>
            <a:r>
              <a:rPr lang="ru" sz="1000"/>
              <a:t>, rect_maxvol взят с ограничением на ранг </a:t>
            </a:r>
            <a:r>
              <a:rPr i="1" lang="ru" sz="1000"/>
              <a:t>r = 64 </a:t>
            </a:r>
            <a:r>
              <a:rPr lang="ru" sz="1000"/>
              <a:t>(оптимальный ранг определен с помощью </a:t>
            </a:r>
            <a:r>
              <a:rPr lang="ru" sz="1000"/>
              <a:t>итеративного</a:t>
            </a:r>
            <a:r>
              <a:rPr lang="ru" sz="1000"/>
              <a:t> SVD, см. правый график)</a:t>
            </a:r>
            <a:endParaRPr sz="1000"/>
          </a:p>
        </p:txBody>
      </p:sp>
      <p:sp>
        <p:nvSpPr>
          <p:cNvPr id="192" name="Google Shape;192;p27"/>
          <p:cNvSpPr txBox="1"/>
          <p:nvPr/>
        </p:nvSpPr>
        <p:spPr>
          <a:xfrm>
            <a:off x="4849777" y="2004525"/>
            <a:ext cx="398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ru" sz="1000"/>
              <a:t>maxvol </a:t>
            </a:r>
            <a:r>
              <a:rPr lang="ru" sz="1000"/>
              <a:t>можно использовать в качестве препроцессора для матрицы (пользователь x фильм) для уменьшения памяти требуемой для ее хранения 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ru" sz="1000"/>
              <a:t>также для </a:t>
            </a:r>
            <a:r>
              <a:rPr lang="ru" sz="1000"/>
              <a:t>предобработки</a:t>
            </a:r>
            <a:r>
              <a:rPr lang="ru" sz="1000"/>
              <a:t> данных для SVD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Основные результаты проекта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Что планировалось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Что получилось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Как хотелось бы улучшить проект 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23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Рассматриваемая литература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311700" y="498650"/>
            <a:ext cx="8520600" cy="4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500" u="sng">
                <a:solidFill>
                  <a:schemeClr val="hlink"/>
                </a:solidFill>
                <a:hlinkClick r:id="rId3"/>
              </a:rPr>
              <a:t>Bebendorf, M., Rjasanow, S. Adaptive Low-Rank Approximation of Collocation Matrices. Computing 70, 1–24 (2003)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 u="sng">
                <a:solidFill>
                  <a:schemeClr val="hlink"/>
                </a:solidFill>
                <a:hlinkClick r:id="rId4"/>
              </a:rPr>
              <a:t>S. A. Goreinov, I. V. Oseledets, D. V. Savostyanov, E. E. Tyrtyshnikov, N. L. Zamarashkin, How to find a good submatrix, in: V. Olshevsky, E. Tyrtyshnikov (Eds.), Matrix Methods: Theory, Algorithms, Applications, World Scientific, Hackensack, NY, 2010, pp. 247–256.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 u="sng">
                <a:solidFill>
                  <a:schemeClr val="hlink"/>
                </a:solidFill>
                <a:hlinkClick r:id="rId5"/>
              </a:rPr>
              <a:t>A. Mikhalev, I.V. Oseledets, Rectangular maximum-volume submatrices and their applications, Linear Algebra and its Applications,Volume 538,2018, Pages 187-211.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 u="sng">
                <a:solidFill>
                  <a:schemeClr val="hlink"/>
                </a:solidFill>
                <a:hlinkClick r:id="rId6"/>
              </a:rPr>
              <a:t>Alexander Osinsky. Rectangular maximum volume and projective volume search algorithms. Arxiv, 2019.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 u="sng">
                <a:solidFill>
                  <a:schemeClr val="hlink"/>
                </a:solidFill>
                <a:hlinkClick r:id="rId7"/>
              </a:rPr>
              <a:t>Ballani, Jonas, and Daniel Kressner. “Matrices with Hierarchical Low-Rank Structures.” Lecture Notes in Mathematics, vol. 2173, Springer Verlag, 2016, pp. 161–209, doi:10.1007/978-3-319-49887-4_3.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ru" sz="1500" u="sng">
                <a:solidFill>
                  <a:schemeClr val="hlink"/>
                </a:solidFill>
                <a:hlinkClick r:id="rId8"/>
              </a:rPr>
              <a:t>Д. А. Желтков, Е. Е. Тыртышников, Параллельная реализация матричного крестового метода, Выч. мет. программирование, 2015, том 16, выпуск 3, 369– 375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для проекта ссылки</a:t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https://scholar.google.com/</a:t>
            </a:r>
            <a:r>
              <a:rPr lang="ru">
                <a:solidFill>
                  <a:schemeClr val="dk1"/>
                </a:solidFill>
              </a:rPr>
              <a:t> - общий поисковик научных статей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ru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https://openreview.net/</a:t>
            </a:r>
            <a:r>
              <a:rPr lang="ru">
                <a:solidFill>
                  <a:schemeClr val="dk1"/>
                </a:solidFill>
              </a:rPr>
              <a:t> - сборник статей с топовых конференций ICML, NeurIPS, ACL, ICLR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Постановка задачи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О чём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Зачем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Гипотеза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Приложение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Как измеряем качество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ru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Adaptive Cross Approximation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5" y="1362350"/>
            <a:ext cx="3773275" cy="24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0" y="3887800"/>
            <a:ext cx="372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Минус реализации ACA with full pivoting: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для точной проверки критерия остановки непосредственное вычисление нормы ||A||</a:t>
            </a:r>
            <a:r>
              <a:rPr lang="ru" sz="80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 сложно и требует O(mn) операций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15025"/>
            <a:ext cx="8998649" cy="74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2089" y="2993362"/>
            <a:ext cx="5386361" cy="6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2075" y="1303576"/>
            <a:ext cx="4798525" cy="97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2075" y="2384575"/>
            <a:ext cx="4018376" cy="4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3722075" y="3795400"/>
            <a:ext cx="5276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Times New Roman"/>
                <a:ea typeface="Times New Roman"/>
                <a:cs typeface="Times New Roman"/>
                <a:sym typeface="Times New Roman"/>
              </a:rPr>
              <a:t>Плюсы и преимущества метода: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ru" sz="1100">
                <a:latin typeface="Times New Roman"/>
                <a:ea typeface="Times New Roman"/>
                <a:cs typeface="Times New Roman"/>
                <a:sym typeface="Times New Roman"/>
              </a:rPr>
              <a:t>Матричный крестовый метод является быстрым методом аппроксимации матриц матрицами малого ранга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ru" sz="1100">
                <a:latin typeface="Times New Roman"/>
                <a:ea typeface="Times New Roman"/>
                <a:cs typeface="Times New Roman"/>
                <a:sym typeface="Times New Roman"/>
              </a:rPr>
              <a:t>П</a:t>
            </a:r>
            <a:r>
              <a:rPr lang="ru" sz="1100">
                <a:latin typeface="Times New Roman"/>
                <a:ea typeface="Times New Roman"/>
                <a:cs typeface="Times New Roman"/>
                <a:sym typeface="Times New Roman"/>
              </a:rPr>
              <a:t>риближение, находимое данным методом, является квазиоптимальным, т.е. близким к оптимальному r-ранговому приближению.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ru" sz="1100">
                <a:latin typeface="Times New Roman"/>
                <a:ea typeface="Times New Roman"/>
                <a:cs typeface="Times New Roman"/>
                <a:sym typeface="Times New Roman"/>
              </a:rPr>
              <a:t>Не использует все элементы матрицы для нахождения приближения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52400" y="11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Adaptive Cross Approximation with partial pivoting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00" y="691175"/>
            <a:ext cx="7952201" cy="9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667050"/>
            <a:ext cx="4848951" cy="5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021100" y="4279150"/>
            <a:ext cx="301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latin typeface="Times New Roman"/>
                <a:ea typeface="Times New Roman"/>
                <a:cs typeface="Times New Roman"/>
                <a:sym typeface="Times New Roman"/>
              </a:rPr>
              <a:t>Минус: </a:t>
            </a:r>
            <a:r>
              <a:rPr lang="ru" sz="1100">
                <a:latin typeface="Times New Roman"/>
                <a:ea typeface="Times New Roman"/>
                <a:cs typeface="Times New Roman"/>
                <a:sym typeface="Times New Roman"/>
              </a:rPr>
              <a:t>в некоторых случаях он не может получить надежные аппроксимации низкого ранга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7025" y="1729651"/>
            <a:ext cx="5836199" cy="25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640062"/>
            <a:ext cx="2814625" cy="29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Описание методов (Настя)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Алгоритм метода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Его математическое обоснование (формулировки теорем)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Сложность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Ключевые особенности, плюсы/минусы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ru">
                <a:solidFill>
                  <a:srgbClr val="000000"/>
                </a:solidFill>
              </a:rPr>
              <a:t>Область применения, примеры матриц для последующих экспериментов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0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Метод maxvol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36725"/>
            <a:ext cx="4636976" cy="26665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pic>
      <p:sp>
        <p:nvSpPr>
          <p:cNvPr id="99" name="Google Shape;99;p18"/>
          <p:cNvSpPr txBox="1"/>
          <p:nvPr/>
        </p:nvSpPr>
        <p:spPr>
          <a:xfrm>
            <a:off x="232075" y="3393000"/>
            <a:ext cx="47166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</a:rPr>
              <a:t>Сложность:</a:t>
            </a:r>
            <a:r>
              <a:rPr lang="ru" sz="1000">
                <a:solidFill>
                  <a:schemeClr val="dk1"/>
                </a:solidFill>
              </a:rPr>
              <a:t> </a:t>
            </a:r>
            <a:r>
              <a:rPr i="1" lang="ru" sz="1000">
                <a:solidFill>
                  <a:schemeClr val="dk1"/>
                </a:solidFill>
              </a:rPr>
              <a:t>O((M+N)r·iter+(M+N)r^2·IT)</a:t>
            </a:r>
            <a:r>
              <a:rPr lang="ru" sz="1000">
                <a:solidFill>
                  <a:schemeClr val="dk1"/>
                </a:solidFill>
              </a:rPr>
              <a:t>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где </a:t>
            </a:r>
            <a:r>
              <a:rPr i="1" lang="ru" sz="1000">
                <a:solidFill>
                  <a:schemeClr val="dk1"/>
                </a:solidFill>
              </a:rPr>
              <a:t>iter</a:t>
            </a:r>
            <a:r>
              <a:rPr lang="ru" sz="1000">
                <a:solidFill>
                  <a:schemeClr val="dk1"/>
                </a:solidFill>
              </a:rPr>
              <a:t> – общее количество замен строк и столбцов, то есть количество итераций цикла “while” в строке 6,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000">
                <a:solidFill>
                  <a:schemeClr val="dk1"/>
                </a:solidFill>
              </a:rPr>
              <a:t>IT</a:t>
            </a:r>
            <a:r>
              <a:rPr lang="ru" sz="1000">
                <a:solidFill>
                  <a:schemeClr val="dk1"/>
                </a:solidFill>
              </a:rPr>
              <a:t> –  количество проходов по строкам и столбцам, то есть общее количество итераций цикла “for” (строка 2).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5082763" y="3100800"/>
            <a:ext cx="3916500" cy="25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</a:rPr>
              <a:t>Преимущества</a:t>
            </a:r>
            <a:r>
              <a:rPr b="1" lang="ru" sz="1000">
                <a:solidFill>
                  <a:schemeClr val="dk1"/>
                </a:solidFill>
              </a:rPr>
              <a:t>:</a:t>
            </a:r>
            <a:r>
              <a:rPr lang="ru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– Если матрица А малого ранга и мы взяли небольшое число строк для ее приближения,то это весьма эффективно (в силу Теоремы 1.1);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– Быстрое разложение по сравнению с SVD, QR.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dk1"/>
                </a:solidFill>
              </a:rPr>
              <a:t>Недостатки: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– Объем доминантной матрицы может сильно отличаться от объема максимальной (в силу Теоремы 2.2).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>
                <a:solidFill>
                  <a:schemeClr val="dk1"/>
                </a:solidFill>
              </a:rPr>
              <a:t>– Метод с переменными направлениями не гарантирует нахождение доминантной матрицы.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625" y="560525"/>
            <a:ext cx="4006774" cy="7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625" y="1415875"/>
            <a:ext cx="4061225" cy="88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7625" y="2297925"/>
            <a:ext cx="4061226" cy="624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0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Метод maxvol</a:t>
            </a:r>
            <a:endParaRPr/>
          </a:p>
        </p:txBody>
      </p:sp>
      <p:pic>
        <p:nvPicPr>
          <p:cNvPr descr="page11image3702208"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00" y="750700"/>
            <a:ext cx="3319462" cy="124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3886150" y="545300"/>
            <a:ext cx="4613700" cy="4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/>
              <a:t>Что стоит упомянуть: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На практике мы можем упростить критерий остановки на итерационном шаге до |b_{ij}| &lt; 1 + δ с достаточно малым параметром δ (δ ≈ 10^{-2} – хороший выбор). Это значительно сокращает количество итеративных шагов, но не изменяет “хороших” свойств подматрицы.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Если вычисления выполняются наивным способом, то самой дорогостоящей частью итераций является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обращение \hat A. Мы можем уменьшить сложность этого шага в r раз, если воспользуемся формулой Шермона-Моррисона-Вудбери.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maxvol хорош для стоячих или лежачих матриц малого ранга, иначе нужны модификации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ru" sz="1100"/>
              <a:t>Ранг аппроксимации r, как правило, выбирается из имеющихся оценок на ранг матриц, для которых решаем задачу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75" y="2059433"/>
            <a:ext cx="28956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75" y="2571758"/>
            <a:ext cx="2315462" cy="2207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49375" y="4679125"/>
            <a:ext cx="30642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maxvol с переменными направлениями</a:t>
            </a:r>
            <a:endParaRPr sz="11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5575" y="3670974"/>
            <a:ext cx="5536574" cy="115921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291051" y="3623425"/>
            <a:ext cx="18165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456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Rect_maxvol</a:t>
            </a:r>
            <a:r>
              <a:rPr lang="ru"/>
              <a:t> (1)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017725"/>
            <a:ext cx="4494449" cy="349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5149800" y="1622850"/>
            <a:ext cx="3807300" cy="2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Объем квадратной матрицы     имеет естественный геометрический смысл как объем параллелепипеда, натянутого на строки матрицы    , и равен произведению его сингулярных значений.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dk1"/>
                </a:solidFill>
              </a:rPr>
              <a:t>Это определение можно прямо обобщить на прямоугольный случай как                  или                   в зависимости от формы: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" name="Google Shape;123;p20" title="[0,0,0,&quot;https://www.codecogs.com/eqnedit.php?latex=%5Csqrt%7BdetA%5E*A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2800" y="2952751"/>
            <a:ext cx="583729" cy="1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 title="[0,0,0,&quot;https://www.codecogs.com/eqnedit.php?latex=%5Csqrt%7BdetAA%5E*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7550" y="2952748"/>
            <a:ext cx="583725" cy="1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 title="[0,0,0,&quot;https://www.codecogs.com/eqnedit.php?latex=A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3600" y="2150100"/>
            <a:ext cx="102594" cy="10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 title="[0,0,0,&quot;https://www.codecogs.com/eqnedit.php?latex=A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9750" y="1734425"/>
            <a:ext cx="102594" cy="10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 title="[0,0,0,&quot;https://www.codecogs.com/eqnedit.php?latex=A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2825" y="2972138"/>
            <a:ext cx="102594" cy="10583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5149800" y="873225"/>
            <a:ext cx="380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00"/>
              <a:t>rect_maxvol</a:t>
            </a:r>
            <a:r>
              <a:rPr lang="ru" sz="1000"/>
              <a:t> является естественным расширением исходного алгоритма maxvol для нахождения прямоугольной подматрицы максимального объема</a:t>
            </a:r>
            <a:endParaRPr sz="1000"/>
          </a:p>
        </p:txBody>
      </p:sp>
      <p:sp>
        <p:nvSpPr>
          <p:cNvPr id="129" name="Google Shape;129;p20"/>
          <p:cNvSpPr txBox="1"/>
          <p:nvPr/>
        </p:nvSpPr>
        <p:spPr>
          <a:xfrm>
            <a:off x="5149800" y="3817400"/>
            <a:ext cx="368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Сложность:</a:t>
            </a:r>
            <a:endParaRPr sz="1000"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5493" y="3895150"/>
            <a:ext cx="1046857" cy="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8723" y="3383750"/>
            <a:ext cx="1404650" cy="2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5149800" y="4078000"/>
            <a:ext cx="36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/>
              <a:t>где </a:t>
            </a:r>
            <a:r>
              <a:rPr i="1" lang="ru" sz="900"/>
              <a:t>N</a:t>
            </a:r>
            <a:r>
              <a:rPr lang="ru" sz="900"/>
              <a:t>, </a:t>
            </a:r>
            <a:r>
              <a:rPr i="1" lang="ru" sz="900"/>
              <a:t>r</a:t>
            </a:r>
            <a:r>
              <a:rPr lang="ru" sz="900"/>
              <a:t> - число строк и столбцов матрицы </a:t>
            </a:r>
            <a:r>
              <a:rPr i="1" lang="ru" sz="900"/>
              <a:t>A</a:t>
            </a:r>
            <a:r>
              <a:rPr lang="ru" sz="900"/>
              <a:t> (</a:t>
            </a:r>
            <a:r>
              <a:rPr i="1" lang="ru" sz="900">
                <a:solidFill>
                  <a:schemeClr val="dk1"/>
                </a:solidFill>
              </a:rPr>
              <a:t>N</a:t>
            </a:r>
            <a:r>
              <a:rPr lang="ru" sz="900">
                <a:solidFill>
                  <a:schemeClr val="dk1"/>
                </a:solidFill>
              </a:rPr>
              <a:t>    </a:t>
            </a:r>
            <a:r>
              <a:rPr i="1" lang="ru" sz="900">
                <a:solidFill>
                  <a:schemeClr val="dk1"/>
                </a:solidFill>
              </a:rPr>
              <a:t>r</a:t>
            </a:r>
            <a:r>
              <a:rPr lang="ru" sz="900"/>
              <a:t>), </a:t>
            </a:r>
            <a:r>
              <a:rPr i="1" lang="ru" sz="900"/>
              <a:t>К</a:t>
            </a:r>
            <a:r>
              <a:rPr lang="ru" sz="900"/>
              <a:t> - желаемое число строк в подматрице максимального объема</a:t>
            </a:r>
            <a:endParaRPr sz="900"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46725" y="4190925"/>
            <a:ext cx="105825" cy="1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4572000" y="2059900"/>
            <a:ext cx="4471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Применение такой </a:t>
            </a:r>
            <a:r>
              <a:rPr lang="ru" sz="1200">
                <a:solidFill>
                  <a:schemeClr val="dk1"/>
                </a:solidFill>
              </a:rPr>
              <a:t>малоранговой аппроксимации: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ru" sz="1200"/>
              <a:t>Рекомендательные системы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arenR"/>
            </a:pPr>
            <a:r>
              <a:rPr lang="ru" sz="1200"/>
              <a:t>W</a:t>
            </a:r>
            <a:r>
              <a:rPr lang="ru" sz="1200"/>
              <a:t>ireless communications</a:t>
            </a:r>
            <a:endParaRPr sz="1000"/>
          </a:p>
        </p:txBody>
      </p:sp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456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Rect_maxvol (2)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751" y="3582625"/>
            <a:ext cx="7036499" cy="14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4">
            <a:alphaModFix/>
          </a:blip>
          <a:srcRect b="0" l="0" r="0" t="72795"/>
          <a:stretch/>
        </p:blipFill>
        <p:spPr>
          <a:xfrm>
            <a:off x="347250" y="1095925"/>
            <a:ext cx="3893788" cy="90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4572000" y="1019725"/>
            <a:ext cx="428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По сравнению с </a:t>
            </a:r>
            <a:r>
              <a:rPr lang="ru" sz="1200"/>
              <a:t>классическим</a:t>
            </a:r>
            <a:r>
              <a:rPr lang="ru" sz="1200"/>
              <a:t> maxvol, rect_maxvol </a:t>
            </a:r>
            <a:r>
              <a:rPr lang="ru" sz="1200"/>
              <a:t>позволяет</a:t>
            </a:r>
            <a:r>
              <a:rPr lang="ru" sz="1200"/>
              <a:t> применять алгоритм для более широких целей, также прямоугольная матрица может иметь больший объем чем квадратная</a:t>
            </a:r>
            <a:endParaRPr sz="120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50" y="2025825"/>
            <a:ext cx="4025076" cy="13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